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(bytes)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#,##0</c:formatCode>
                <c:ptCount val="5"/>
                <c:pt idx="0">
                  <c:v>2462</c:v>
                </c:pt>
                <c:pt idx="1">
                  <c:v>29833</c:v>
                </c:pt>
                <c:pt idx="2">
                  <c:v>59578</c:v>
                </c:pt>
                <c:pt idx="3">
                  <c:v>90833</c:v>
                </c:pt>
                <c:pt idx="4">
                  <c:v>325245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17</c:v>
                </c:pt>
                <c:pt idx="1">
                  <c:v>81</c:v>
                </c:pt>
                <c:pt idx="2">
                  <c:v>69</c:v>
                </c:pt>
                <c:pt idx="3">
                  <c:v>92</c:v>
                </c:pt>
                <c:pt idx="4">
                  <c:v>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75-4DA7-A227-79967C015A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63363680"/>
        <c:axId val="1763362848"/>
        <c:axId val="0"/>
      </c:bar3DChart>
      <c:catAx>
        <c:axId val="176336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Tamaño de la Imagen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2848"/>
        <c:crosses val="autoZero"/>
        <c:auto val="1"/>
        <c:lblAlgn val="ctr"/>
        <c:lblOffset val="100"/>
        <c:noMultiLvlLbl val="0"/>
      </c:catAx>
      <c:valAx>
        <c:axId val="176336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Tiempo</a:t>
                </a:r>
                <a:r>
                  <a:rPr lang="es-CO" baseline="0" dirty="0"/>
                  <a:t> (s)</a:t>
                </a:r>
                <a:endParaRPr lang="es-C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Tamaño (bytes)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#,##0</c:formatCode>
                <c:ptCount val="5"/>
                <c:pt idx="0">
                  <c:v>2462</c:v>
                </c:pt>
                <c:pt idx="1">
                  <c:v>29833</c:v>
                </c:pt>
                <c:pt idx="2">
                  <c:v>59578</c:v>
                </c:pt>
                <c:pt idx="3">
                  <c:v>90833</c:v>
                </c:pt>
                <c:pt idx="4">
                  <c:v>325245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21</c:v>
                </c:pt>
                <c:pt idx="1">
                  <c:v>108</c:v>
                </c:pt>
                <c:pt idx="2">
                  <c:v>111</c:v>
                </c:pt>
                <c:pt idx="3">
                  <c:v>140</c:v>
                </c:pt>
                <c:pt idx="4">
                  <c:v>810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3-4AE0-95C6-084D1FA285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63363680"/>
        <c:axId val="1763362848"/>
        <c:axId val="0"/>
      </c:bar3DChart>
      <c:catAx>
        <c:axId val="176336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Tamaño de la Imagen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2848"/>
        <c:crosses val="autoZero"/>
        <c:auto val="1"/>
        <c:lblAlgn val="ctr"/>
        <c:lblOffset val="100"/>
        <c:noMultiLvlLbl val="0"/>
      </c:catAx>
      <c:valAx>
        <c:axId val="176336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 dirty="0"/>
                  <a:t>Consumo</a:t>
                </a:r>
                <a:r>
                  <a:rPr lang="es-CO" baseline="0" dirty="0"/>
                  <a:t> de Memoria (MB)</a:t>
                </a:r>
                <a:endParaRPr lang="es-C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6336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ECB5E-A143-4DC9-9F00-B2C75DC3EB64}" type="datetimeFigureOut">
              <a:rPr lang="es-CO" smtClean="0"/>
              <a:t>18/11/2021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98BC-25A4-4AED-B90B-35DF11618B0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48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CO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CO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CO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89;p1" descr="Cómo sería un mundo sin ganadería industrial? | Igualdad Animal México"/>
          <p:cNvPicPr/>
          <p:nvPr/>
        </p:nvPicPr>
        <p:blipFill>
          <a:blip r:embed="rId2"/>
          <a:srcRect l="39097" r="1572"/>
          <a:stretch/>
        </p:blipFill>
        <p:spPr>
          <a:xfrm>
            <a:off x="-46440" y="-7920"/>
            <a:ext cx="12252960" cy="68803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611000" y="-23760"/>
            <a:ext cx="10579320" cy="6880320"/>
          </a:xfrm>
          <a:prstGeom prst="rect">
            <a:avLst/>
          </a:prstGeom>
          <a:gradFill rotWithShape="0">
            <a:gsLst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6" name="Google Shape;191;p1"/>
          <p:cNvPicPr/>
          <p:nvPr/>
        </p:nvPicPr>
        <p:blipFill>
          <a:blip r:embed="rId3"/>
          <a:srcRect t="78334"/>
          <a:stretch/>
        </p:blipFill>
        <p:spPr>
          <a:xfrm>
            <a:off x="14760" y="5390280"/>
            <a:ext cx="12191760" cy="148212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5556600" y="2250000"/>
            <a:ext cx="6144840" cy="163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COMPRESIÓN DE IMÁGENES PARA SISTEMAS DE CLASIFICACIÓN DE LA SALUD ANIMAL</a:t>
            </a:r>
            <a:endParaRPr lang="es-CO" sz="3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463;p10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265320" y="376920"/>
            <a:ext cx="54010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Informe aceptado en arXiv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418320" y="3107880"/>
            <a:ext cx="64263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C.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Patiño-Forero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, M.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Agudelo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-Toro y M. Toro. Planning system for deliveries in Medellín.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ArXiv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e-prints,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noviembre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de 2016. Disponible </a:t>
            </a:r>
            <a:r>
              <a:rPr lang="en-US" sz="18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en</a:t>
            </a:r>
            <a:r>
              <a:rPr lang="en-US" sz="18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: </a:t>
            </a:r>
            <a:r>
              <a:rPr lang="en-US" sz="1800" b="0" u="sng" strike="noStrike" spc="-1" dirty="0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https://arxiv.org/abs/1611.04156</a:t>
            </a:r>
            <a:endParaRPr lang="es-CO" sz="1800" b="0" strike="noStrike" spc="-1" dirty="0">
              <a:latin typeface="Arial"/>
            </a:endParaRPr>
          </a:p>
        </p:txBody>
      </p:sp>
      <p:grpSp>
        <p:nvGrpSpPr>
          <p:cNvPr id="331" name="Group 7"/>
          <p:cNvGrpSpPr/>
          <p:nvPr/>
        </p:nvGrpSpPr>
        <p:grpSpPr>
          <a:xfrm>
            <a:off x="7021800" y="894960"/>
            <a:ext cx="4569480" cy="4964400"/>
            <a:chOff x="7021800" y="894960"/>
            <a:chExt cx="4569480" cy="4964400"/>
          </a:xfrm>
        </p:grpSpPr>
        <p:pic>
          <p:nvPicPr>
            <p:cNvPr id="332" name="Google Shape;471;p10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2560" cy="496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CustomShape 8"/>
            <p:cNvSpPr/>
            <p:nvPr/>
          </p:nvSpPr>
          <p:spPr>
            <a:xfrm>
              <a:off x="10022400" y="1443600"/>
              <a:ext cx="1568880" cy="45504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9"/>
            <p:cNvSpPr/>
            <p:nvPr/>
          </p:nvSpPr>
          <p:spPr>
            <a:xfrm>
              <a:off x="10022400" y="950400"/>
              <a:ext cx="1568880" cy="3996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484;gadd317ae2b_0_117" descr="Cómo sería un mundo sin ganadería industrial? | Igualdad Animal México"/>
          <p:cNvPicPr/>
          <p:nvPr/>
        </p:nvPicPr>
        <p:blipFill>
          <a:blip r:embed="rId2"/>
          <a:srcRect l="39091" r="1571"/>
          <a:stretch/>
        </p:blipFill>
        <p:spPr>
          <a:xfrm>
            <a:off x="-51120" y="-8640"/>
            <a:ext cx="12253320" cy="688068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-54000" y="-8640"/>
            <a:ext cx="12253320" cy="6865560"/>
          </a:xfrm>
          <a:prstGeom prst="rect">
            <a:avLst/>
          </a:prstGeom>
          <a:gradFill rotWithShape="0">
            <a:gsLst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6000" b="0" strike="noStrike" spc="-1">
                <a:solidFill>
                  <a:srgbClr val="001E33"/>
                </a:solidFill>
                <a:latin typeface="Arial"/>
                <a:ea typeface="Arial"/>
              </a:rPr>
              <a:t>GRACIAS!</a:t>
            </a:r>
            <a:r>
              <a:rPr lang="en-US" sz="6000" b="0" strike="noStrike" spc="-1">
                <a:solidFill>
                  <a:srgbClr val="FFFFFF"/>
                </a:solidFill>
                <a:latin typeface="Arial"/>
                <a:ea typeface="Arial"/>
              </a:rPr>
              <a:t>.</a:t>
            </a:r>
            <a:endParaRPr lang="es-CO" sz="6000" b="0" strike="noStrike" spc="-1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46120" y="4020479"/>
            <a:ext cx="6944400" cy="1583907"/>
          </a:xfrm>
          <a:prstGeom prst="rect">
            <a:avLst/>
          </a:prstGeom>
          <a:solidFill>
            <a:srgbClr val="F2F2F2">
              <a:alpha val="6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Apoyado</a:t>
            </a:r>
            <a:r>
              <a:rPr lang="en-US" sz="20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endParaRPr lang="es-CO" sz="20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El primer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autor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es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apoyado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beca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Generación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financiada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gobierno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de Colombia.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El Segundo es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apoyado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por la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beca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Mejores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Bachilleres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de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Sapiencia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financiado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por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 Municipio de Medellín.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Todos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los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autores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quieren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agradecer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a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Vicerrectoría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Descubrimiento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y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Creación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, de la Universidad EAFIT, por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su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apoyo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esta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investigación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.</a:t>
            </a:r>
            <a:endParaRPr lang="es-CO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s-CO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Jian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Gallego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Carlos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Benitez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04A61B8-2060-4A7C-9BA0-0D62E8BCCF4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3551936" y="1906830"/>
            <a:ext cx="2192760" cy="2193480"/>
          </a:xfrm>
          <a:prstGeom prst="rect">
            <a:avLst/>
          </a:prstGeom>
          <a:ln>
            <a:noFill/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E77CD28-4A06-41B7-B4CF-3E5FC783626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23121" y="1898907"/>
            <a:ext cx="2133120" cy="2188555"/>
          </a:xfrm>
          <a:prstGeom prst="rect">
            <a:avLst/>
          </a:prstGeom>
          <a:ln>
            <a:noFill/>
          </a:ln>
        </p:spPr>
      </p:pic>
      <p:sp>
        <p:nvSpPr>
          <p:cNvPr id="32" name="CustomShape 3">
            <a:extLst>
              <a:ext uri="{FF2B5EF4-FFF2-40B4-BE49-F238E27FC236}">
                <a16:creationId xmlns:a16="http://schemas.microsoft.com/office/drawing/2014/main" id="{F35F667E-CA29-49C1-BA09-37511E4E0796}"/>
              </a:ext>
            </a:extLst>
          </p:cNvPr>
          <p:cNvSpPr/>
          <p:nvPr/>
        </p:nvSpPr>
        <p:spPr>
          <a:xfrm>
            <a:off x="815040" y="6160680"/>
            <a:ext cx="69141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https://github.com/</a:t>
            </a:r>
            <a:r>
              <a:rPr lang="en-US" sz="2200" b="1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JianGallegoMejia</a:t>
            </a:r>
            <a:r>
              <a:rPr lang="en-US" sz="22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/ST0245-001..</a:t>
            </a:r>
            <a:endParaRPr lang="es-CO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29;p6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265320" y="376920"/>
            <a:ext cx="4958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Proceso de entrenamiento</a:t>
            </a:r>
            <a:endParaRPr lang="es-CO" sz="2200" b="0" strike="noStrike" spc="-1">
              <a:latin typeface="Arial"/>
            </a:endParaRPr>
          </a:p>
        </p:txBody>
      </p:sp>
      <p:grpSp>
        <p:nvGrpSpPr>
          <p:cNvPr id="131" name="Group 5"/>
          <p:cNvGrpSpPr/>
          <p:nvPr/>
        </p:nvGrpSpPr>
        <p:grpSpPr>
          <a:xfrm>
            <a:off x="741960" y="1105200"/>
            <a:ext cx="2063880" cy="1374840"/>
            <a:chOff x="741960" y="1105200"/>
            <a:chExt cx="2063880" cy="1374840"/>
          </a:xfrm>
        </p:grpSpPr>
        <p:pic>
          <p:nvPicPr>
            <p:cNvPr id="132" name="Google Shape;235;p6"/>
            <p:cNvPicPr/>
            <p:nvPr/>
          </p:nvPicPr>
          <p:blipFill>
            <a:blip r:embed="rId3"/>
            <a:stretch/>
          </p:blipFill>
          <p:spPr>
            <a:xfrm>
              <a:off x="741960" y="141012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3" name="Google Shape;236;p6"/>
            <p:cNvPicPr/>
            <p:nvPr/>
          </p:nvPicPr>
          <p:blipFill>
            <a:blip r:embed="rId3"/>
            <a:stretch/>
          </p:blipFill>
          <p:spPr>
            <a:xfrm>
              <a:off x="970560" y="125748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  <p:pic>
          <p:nvPicPr>
            <p:cNvPr id="134" name="Google Shape;237;p6"/>
            <p:cNvPicPr/>
            <p:nvPr/>
          </p:nvPicPr>
          <p:blipFill>
            <a:blip r:embed="rId3"/>
            <a:stretch/>
          </p:blipFill>
          <p:spPr>
            <a:xfrm>
              <a:off x="1199160" y="1105200"/>
              <a:ext cx="1606680" cy="1069920"/>
            </a:xfrm>
            <a:prstGeom prst="rect">
              <a:avLst/>
            </a:prstGeom>
            <a:ln w="28440">
              <a:solidFill>
                <a:srgbClr val="001E33"/>
              </a:solidFill>
              <a:round/>
            </a:ln>
          </p:spPr>
        </p:pic>
      </p:grpSp>
      <p:grpSp>
        <p:nvGrpSpPr>
          <p:cNvPr id="135" name="Group 6"/>
          <p:cNvGrpSpPr/>
          <p:nvPr/>
        </p:nvGrpSpPr>
        <p:grpSpPr>
          <a:xfrm>
            <a:off x="789480" y="3608280"/>
            <a:ext cx="2092680" cy="1599120"/>
            <a:chOff x="789480" y="3608280"/>
            <a:chExt cx="2092680" cy="1599120"/>
          </a:xfrm>
        </p:grpSpPr>
        <p:pic>
          <p:nvPicPr>
            <p:cNvPr id="136" name="Google Shape;239;p6"/>
            <p:cNvPicPr/>
            <p:nvPr/>
          </p:nvPicPr>
          <p:blipFill>
            <a:blip r:embed="rId4"/>
            <a:stretch/>
          </p:blipFill>
          <p:spPr>
            <a:xfrm>
              <a:off x="789480" y="40654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7" name="Google Shape;240;p6"/>
            <p:cNvPicPr/>
            <p:nvPr/>
          </p:nvPicPr>
          <p:blipFill>
            <a:blip r:embed="rId4"/>
            <a:stretch/>
          </p:blipFill>
          <p:spPr>
            <a:xfrm>
              <a:off x="941760" y="38368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  <p:pic>
          <p:nvPicPr>
            <p:cNvPr id="138" name="Google Shape;241;p6"/>
            <p:cNvPicPr/>
            <p:nvPr/>
          </p:nvPicPr>
          <p:blipFill>
            <a:blip r:embed="rId4"/>
            <a:stretch/>
          </p:blipFill>
          <p:spPr>
            <a:xfrm>
              <a:off x="1170360" y="3608280"/>
              <a:ext cx="1711800" cy="1141920"/>
            </a:xfrm>
            <a:prstGeom prst="rect">
              <a:avLst/>
            </a:prstGeom>
            <a:ln w="28440">
              <a:solidFill>
                <a:srgbClr val="0563C1"/>
              </a:solidFill>
              <a:round/>
            </a:ln>
          </p:spPr>
        </p:pic>
      </p:grpSp>
      <p:sp>
        <p:nvSpPr>
          <p:cNvPr id="139" name="CustomShape 7"/>
          <p:cNvSpPr/>
          <p:nvPr/>
        </p:nvSpPr>
        <p:spPr>
          <a:xfrm>
            <a:off x="-9720" y="256572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Imágenes de ganado enfermo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142560" y="523296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563C1"/>
                </a:solidFill>
                <a:latin typeface="Arial"/>
                <a:ea typeface="Arial"/>
              </a:rPr>
              <a:t>Imágenes del ganado sano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7080840" y="2124720"/>
            <a:ext cx="2220120" cy="176616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700" b="1" strike="noStrike" spc="-1">
                <a:solidFill>
                  <a:srgbClr val="FFC000"/>
                </a:solidFill>
                <a:latin typeface="Arial"/>
                <a:ea typeface="Arial"/>
              </a:rPr>
              <a:t>Red neuronal convolucional</a:t>
            </a:r>
            <a:endParaRPr lang="es-CO" sz="1700" b="0" strike="noStrike" spc="-1">
              <a:latin typeface="Arial"/>
            </a:endParaRPr>
          </a:p>
        </p:txBody>
      </p:sp>
      <p:grpSp>
        <p:nvGrpSpPr>
          <p:cNvPr id="142" name="Group 10"/>
          <p:cNvGrpSpPr/>
          <p:nvPr/>
        </p:nvGrpSpPr>
        <p:grpSpPr>
          <a:xfrm>
            <a:off x="10128960" y="2018880"/>
            <a:ext cx="1336320" cy="2130480"/>
            <a:chOff x="10128960" y="2018880"/>
            <a:chExt cx="1336320" cy="2130480"/>
          </a:xfrm>
        </p:grpSpPr>
        <p:sp>
          <p:nvSpPr>
            <p:cNvPr id="143" name="CustomShape 11"/>
            <p:cNvSpPr/>
            <p:nvPr/>
          </p:nvSpPr>
          <p:spPr>
            <a:xfrm>
              <a:off x="10128960" y="20188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2"/>
            <p:cNvSpPr/>
            <p:nvPr/>
          </p:nvSpPr>
          <p:spPr>
            <a:xfrm>
              <a:off x="10128960" y="26283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3"/>
            <p:cNvSpPr/>
            <p:nvPr/>
          </p:nvSpPr>
          <p:spPr>
            <a:xfrm>
              <a:off x="10128960" y="32378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10662120" y="29332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5"/>
            <p:cNvSpPr/>
            <p:nvPr/>
          </p:nvSpPr>
          <p:spPr>
            <a:xfrm>
              <a:off x="10662120" y="34664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16"/>
            <p:cNvSpPr/>
            <p:nvPr/>
          </p:nvSpPr>
          <p:spPr>
            <a:xfrm>
              <a:off x="10662120" y="23234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11190600" y="32428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18"/>
            <p:cNvSpPr/>
            <p:nvPr/>
          </p:nvSpPr>
          <p:spPr>
            <a:xfrm>
              <a:off x="11190600" y="25502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19"/>
            <p:cNvSpPr/>
            <p:nvPr/>
          </p:nvSpPr>
          <p:spPr>
            <a:xfrm>
              <a:off x="10128960" y="38476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20"/>
            <p:cNvSpPr/>
            <p:nvPr/>
          </p:nvSpPr>
          <p:spPr>
            <a:xfrm>
              <a:off x="10364040" y="227700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21"/>
            <p:cNvSpPr/>
            <p:nvPr/>
          </p:nvSpPr>
          <p:spPr>
            <a:xfrm>
              <a:off x="10404720" y="277956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22"/>
            <p:cNvSpPr/>
            <p:nvPr/>
          </p:nvSpPr>
          <p:spPr>
            <a:xfrm>
              <a:off x="10404720" y="3389400"/>
              <a:ext cx="256680" cy="227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23"/>
            <p:cNvSpPr/>
            <p:nvPr/>
          </p:nvSpPr>
          <p:spPr>
            <a:xfrm rot="10800000" flipH="1">
              <a:off x="10363680" y="3726000"/>
              <a:ext cx="337320" cy="16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24"/>
            <p:cNvSpPr/>
            <p:nvPr/>
          </p:nvSpPr>
          <p:spPr>
            <a:xfrm rot="10800000" flipH="1">
              <a:off x="10364040" y="308592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25"/>
            <p:cNvSpPr/>
            <p:nvPr/>
          </p:nvSpPr>
          <p:spPr>
            <a:xfrm rot="10800000" flipH="1">
              <a:off x="10363680" y="2582640"/>
              <a:ext cx="337320" cy="90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26"/>
            <p:cNvSpPr/>
            <p:nvPr/>
          </p:nvSpPr>
          <p:spPr>
            <a:xfrm rot="10800000" flipH="1">
              <a:off x="10897200" y="2702520"/>
              <a:ext cx="291960" cy="27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27"/>
            <p:cNvSpPr/>
            <p:nvPr/>
          </p:nvSpPr>
          <p:spPr>
            <a:xfrm>
              <a:off x="10897560" y="2581920"/>
              <a:ext cx="332640" cy="704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28"/>
            <p:cNvSpPr/>
            <p:nvPr/>
          </p:nvSpPr>
          <p:spPr>
            <a:xfrm rot="10800000" flipH="1">
              <a:off x="10938240" y="3395520"/>
              <a:ext cx="252000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29"/>
            <p:cNvSpPr/>
            <p:nvPr/>
          </p:nvSpPr>
          <p:spPr>
            <a:xfrm>
              <a:off x="10937880" y="3084480"/>
              <a:ext cx="291960" cy="20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30"/>
            <p:cNvSpPr/>
            <p:nvPr/>
          </p:nvSpPr>
          <p:spPr>
            <a:xfrm rot="10800000" flipH="1">
              <a:off x="10897920" y="2809440"/>
              <a:ext cx="332640" cy="701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3" name="CustomShape 31"/>
          <p:cNvSpPr/>
          <p:nvPr/>
        </p:nvSpPr>
        <p:spPr>
          <a:xfrm>
            <a:off x="6201720" y="418248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Algoritmo de</a:t>
            </a:r>
            <a:br/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64" name="CustomShape 32"/>
          <p:cNvSpPr/>
          <p:nvPr/>
        </p:nvSpPr>
        <p:spPr>
          <a:xfrm>
            <a:off x="8944920" y="418248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Modelo de</a:t>
            </a:r>
            <a:br/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165" name="CustomShape 33"/>
          <p:cNvSpPr/>
          <p:nvPr/>
        </p:nvSpPr>
        <p:spPr>
          <a:xfrm>
            <a:off x="2807280" y="1640520"/>
            <a:ext cx="4248360" cy="1191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34"/>
          <p:cNvSpPr/>
          <p:nvPr/>
        </p:nvSpPr>
        <p:spPr>
          <a:xfrm rot="10800000" flipH="1">
            <a:off x="2883240" y="3628800"/>
            <a:ext cx="4139640" cy="550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5"/>
          <p:cNvSpPr/>
          <p:nvPr/>
        </p:nvSpPr>
        <p:spPr>
          <a:xfrm rot="10800000" flipH="1">
            <a:off x="9294480" y="3230280"/>
            <a:ext cx="833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278;gadd317ae2b_0_271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265320" y="376920"/>
            <a:ext cx="3461400" cy="4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Proceso de validación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-86040" y="416592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Imagen del ganado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grpSp>
        <p:nvGrpSpPr>
          <p:cNvPr id="178" name="Group 7"/>
          <p:cNvGrpSpPr/>
          <p:nvPr/>
        </p:nvGrpSpPr>
        <p:grpSpPr>
          <a:xfrm>
            <a:off x="7004520" y="2094840"/>
            <a:ext cx="1336680" cy="2130480"/>
            <a:chOff x="7004520" y="2094840"/>
            <a:chExt cx="1336680" cy="2130480"/>
          </a:xfrm>
        </p:grpSpPr>
        <p:sp>
          <p:nvSpPr>
            <p:cNvPr id="179" name="CustomShape 8"/>
            <p:cNvSpPr/>
            <p:nvPr/>
          </p:nvSpPr>
          <p:spPr>
            <a:xfrm>
              <a:off x="7004520" y="20948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9"/>
            <p:cNvSpPr/>
            <p:nvPr/>
          </p:nvSpPr>
          <p:spPr>
            <a:xfrm>
              <a:off x="7004520" y="270468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0"/>
            <p:cNvSpPr/>
            <p:nvPr/>
          </p:nvSpPr>
          <p:spPr>
            <a:xfrm>
              <a:off x="7004520" y="33141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11"/>
            <p:cNvSpPr/>
            <p:nvPr/>
          </p:nvSpPr>
          <p:spPr>
            <a:xfrm>
              <a:off x="7538040" y="30092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12"/>
            <p:cNvSpPr/>
            <p:nvPr/>
          </p:nvSpPr>
          <p:spPr>
            <a:xfrm>
              <a:off x="7538040" y="35427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13"/>
            <p:cNvSpPr/>
            <p:nvPr/>
          </p:nvSpPr>
          <p:spPr>
            <a:xfrm>
              <a:off x="7538040" y="239976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14"/>
            <p:cNvSpPr/>
            <p:nvPr/>
          </p:nvSpPr>
          <p:spPr>
            <a:xfrm>
              <a:off x="8066520" y="331920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15"/>
            <p:cNvSpPr/>
            <p:nvPr/>
          </p:nvSpPr>
          <p:spPr>
            <a:xfrm>
              <a:off x="8066520" y="262620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16"/>
            <p:cNvSpPr/>
            <p:nvPr/>
          </p:nvSpPr>
          <p:spPr>
            <a:xfrm>
              <a:off x="7004520" y="3923640"/>
              <a:ext cx="274680" cy="30168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17"/>
            <p:cNvSpPr/>
            <p:nvPr/>
          </p:nvSpPr>
          <p:spPr>
            <a:xfrm>
              <a:off x="7239960" y="235332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18"/>
            <p:cNvSpPr/>
            <p:nvPr/>
          </p:nvSpPr>
          <p:spPr>
            <a:xfrm>
              <a:off x="7280280" y="285588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9"/>
            <p:cNvSpPr/>
            <p:nvPr/>
          </p:nvSpPr>
          <p:spPr>
            <a:xfrm>
              <a:off x="7280280" y="3465360"/>
              <a:ext cx="256680" cy="227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20"/>
            <p:cNvSpPr/>
            <p:nvPr/>
          </p:nvSpPr>
          <p:spPr>
            <a:xfrm rot="10800000" flipH="1">
              <a:off x="7239600" y="3802320"/>
              <a:ext cx="337320" cy="16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21"/>
            <p:cNvSpPr/>
            <p:nvPr/>
          </p:nvSpPr>
          <p:spPr>
            <a:xfrm rot="10800000" flipH="1">
              <a:off x="7239600" y="3161880"/>
              <a:ext cx="297000" cy="196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22"/>
            <p:cNvSpPr/>
            <p:nvPr/>
          </p:nvSpPr>
          <p:spPr>
            <a:xfrm rot="10800000" flipH="1">
              <a:off x="7239600" y="2658960"/>
              <a:ext cx="337320" cy="90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23"/>
            <p:cNvSpPr/>
            <p:nvPr/>
          </p:nvSpPr>
          <p:spPr>
            <a:xfrm rot="10800000" flipH="1">
              <a:off x="7773120" y="2778840"/>
              <a:ext cx="291960" cy="27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24"/>
            <p:cNvSpPr/>
            <p:nvPr/>
          </p:nvSpPr>
          <p:spPr>
            <a:xfrm>
              <a:off x="7773480" y="2658240"/>
              <a:ext cx="332640" cy="704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25"/>
            <p:cNvSpPr/>
            <p:nvPr/>
          </p:nvSpPr>
          <p:spPr>
            <a:xfrm rot="10800000" flipH="1">
              <a:off x="7813800" y="3471480"/>
              <a:ext cx="252000" cy="222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26"/>
            <p:cNvSpPr/>
            <p:nvPr/>
          </p:nvSpPr>
          <p:spPr>
            <a:xfrm>
              <a:off x="7813800" y="3160800"/>
              <a:ext cx="291960" cy="20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27"/>
            <p:cNvSpPr/>
            <p:nvPr/>
          </p:nvSpPr>
          <p:spPr>
            <a:xfrm rot="10800000" flipH="1">
              <a:off x="7773480" y="2885400"/>
              <a:ext cx="332640" cy="701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001E33"/>
              </a:solidFill>
              <a:prstDash val="dash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9" name="CustomShape 28"/>
          <p:cNvSpPr/>
          <p:nvPr/>
        </p:nvSpPr>
        <p:spPr>
          <a:xfrm>
            <a:off x="2925000" y="410616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s-CO" sz="2200" b="1" strike="noStrike" spc="-1" dirty="0">
                <a:solidFill>
                  <a:srgbClr val="001E33"/>
                </a:solidFill>
                <a:latin typeface="Arial"/>
                <a:ea typeface="Arial"/>
              </a:rPr>
              <a:t>Compresión de la Imagen</a:t>
            </a:r>
            <a:endParaRPr lang="es-CO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 dirty="0">
              <a:latin typeface="Arial"/>
            </a:endParaRPr>
          </a:p>
        </p:txBody>
      </p:sp>
      <p:sp>
        <p:nvSpPr>
          <p:cNvPr id="200" name="CustomShape 29"/>
          <p:cNvSpPr/>
          <p:nvPr/>
        </p:nvSpPr>
        <p:spPr>
          <a:xfrm>
            <a:off x="5820840" y="425880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Modelo de </a:t>
            </a:r>
            <a:br/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Clasificación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sp>
        <p:nvSpPr>
          <p:cNvPr id="202" name="CustomShape 31"/>
          <p:cNvSpPr/>
          <p:nvPr/>
        </p:nvSpPr>
        <p:spPr>
          <a:xfrm rot="10800000" flipH="1">
            <a:off x="6017760" y="3230280"/>
            <a:ext cx="833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32"/>
          <p:cNvSpPr/>
          <p:nvPr/>
        </p:nvSpPr>
        <p:spPr>
          <a:xfrm rot="10800000" flipH="1">
            <a:off x="8493480" y="3230280"/>
            <a:ext cx="8337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4" name="Google Shape;311;gadd317ae2b_0_271"/>
          <p:cNvPicPr/>
          <p:nvPr/>
        </p:nvPicPr>
        <p:blipFill>
          <a:blip r:embed="rId3"/>
          <a:stretch/>
        </p:blipFill>
        <p:spPr>
          <a:xfrm>
            <a:off x="552960" y="2455560"/>
            <a:ext cx="2113560" cy="1406520"/>
          </a:xfrm>
          <a:prstGeom prst="rect">
            <a:avLst/>
          </a:prstGeom>
          <a:ln w="38160">
            <a:solidFill>
              <a:srgbClr val="001E33"/>
            </a:solidFill>
            <a:round/>
          </a:ln>
        </p:spPr>
      </p:pic>
      <p:sp>
        <p:nvSpPr>
          <p:cNvPr id="205" name="CustomShape 33"/>
          <p:cNvSpPr/>
          <p:nvPr/>
        </p:nvSpPr>
        <p:spPr>
          <a:xfrm>
            <a:off x="9297360" y="2262600"/>
            <a:ext cx="2479680" cy="170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100" b="1" strike="noStrike" spc="-1">
                <a:solidFill>
                  <a:srgbClr val="00AADB"/>
                </a:solidFill>
                <a:latin typeface="Arial"/>
                <a:ea typeface="Arial"/>
              </a:rPr>
              <a:t>Está enfermo</a:t>
            </a:r>
            <a:endParaRPr lang="es-CO" sz="2100" b="0" strike="noStrike" spc="-1">
              <a:latin typeface="Arial"/>
            </a:endParaRPr>
          </a:p>
        </p:txBody>
      </p:sp>
      <p:sp>
        <p:nvSpPr>
          <p:cNvPr id="206" name="CustomShape 34"/>
          <p:cNvSpPr/>
          <p:nvPr/>
        </p:nvSpPr>
        <p:spPr>
          <a:xfrm>
            <a:off x="8411400" y="4258800"/>
            <a:ext cx="3543480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Arial"/>
              </a:rPr>
              <a:t>Salida</a:t>
            </a:r>
            <a:endParaRPr lang="es-CO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s-CO" sz="2200" b="0" strike="noStrike" spc="-1">
              <a:latin typeface="Arial"/>
            </a:endParaRPr>
          </a:p>
        </p:txBody>
      </p:sp>
      <p:pic>
        <p:nvPicPr>
          <p:cNvPr id="1026" name="Picture 2" descr="An example of LZ77 encoding. | Download Scientific Diagram">
            <a:extLst>
              <a:ext uri="{FF2B5EF4-FFF2-40B4-BE49-F238E27FC236}">
                <a16:creationId xmlns:a16="http://schemas.microsoft.com/office/drawing/2014/main" id="{22743E3F-0001-438F-B271-D633A576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76" y="2409436"/>
            <a:ext cx="1898517" cy="121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F0295510-EE00-4046-A095-3695C3B83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74" y="1795907"/>
            <a:ext cx="958324" cy="1342440"/>
          </a:xfrm>
          <a:prstGeom prst="rect">
            <a:avLst/>
          </a:prstGeom>
        </p:spPr>
      </p:pic>
      <p:sp>
        <p:nvSpPr>
          <p:cNvPr id="201" name="CustomShape 30"/>
          <p:cNvSpPr/>
          <p:nvPr/>
        </p:nvSpPr>
        <p:spPr>
          <a:xfrm>
            <a:off x="2654640" y="3164760"/>
            <a:ext cx="1026720" cy="2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321;p3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265320" y="376920"/>
            <a:ext cx="55904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62000" y="5277960"/>
            <a:ext cx="630648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1400" b="0" strike="noStrike" spc="-1">
                <a:solidFill>
                  <a:srgbClr val="001E33"/>
                </a:solidFill>
                <a:latin typeface="Arial"/>
                <a:ea typeface="Arial"/>
              </a:rPr>
              <a:t>Algoritmo interpolación bidimensional para la compresión de imágenes con pérdida para la clasificación automática de la salud animal.</a:t>
            </a:r>
            <a:endParaRPr lang="es-CO" sz="1400" b="0" strike="noStrike" spc="-1">
              <a:latin typeface="Arial"/>
            </a:endParaRPr>
          </a:p>
        </p:txBody>
      </p:sp>
      <p:pic>
        <p:nvPicPr>
          <p:cNvPr id="223" name="Google Shape;334;p3"/>
          <p:cNvPicPr/>
          <p:nvPr/>
        </p:nvPicPr>
        <p:blipFill>
          <a:blip r:embed="rId3"/>
          <a:stretch/>
        </p:blipFill>
        <p:spPr>
          <a:xfrm>
            <a:off x="7613640" y="2039760"/>
            <a:ext cx="3497760" cy="26229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335;p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880" y="1615500"/>
            <a:ext cx="3424320" cy="342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342;gadd317ae2b_0_11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265320" y="376920"/>
            <a:ext cx="5055480" cy="4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Diseño del algoritmo de compresión</a:t>
            </a:r>
            <a:endParaRPr lang="es-CO" sz="2200" b="0" strike="noStrike" spc="-1">
              <a:latin typeface="Arial"/>
            </a:endParaRPr>
          </a:p>
        </p:txBody>
      </p:sp>
      <p:pic>
        <p:nvPicPr>
          <p:cNvPr id="240" name="Google Shape;355;gadd317ae2b_0_11"/>
          <p:cNvPicPr/>
          <p:nvPr/>
        </p:nvPicPr>
        <p:blipFill>
          <a:blip r:embed="rId3"/>
          <a:stretch/>
        </p:blipFill>
        <p:spPr>
          <a:xfrm>
            <a:off x="7765920" y="2201760"/>
            <a:ext cx="3908160" cy="261324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Improved LZ77 compression algorithm. | Download Scientific Diagram">
            <a:extLst>
              <a:ext uri="{FF2B5EF4-FFF2-40B4-BE49-F238E27FC236}">
                <a16:creationId xmlns:a16="http://schemas.microsoft.com/office/drawing/2014/main" id="{3559E35B-96A7-4075-A495-C47F32FB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" y="2074208"/>
            <a:ext cx="6069178" cy="30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stomShape 2">
            <a:extLst>
              <a:ext uri="{FF2B5EF4-FFF2-40B4-BE49-F238E27FC236}">
                <a16:creationId xmlns:a16="http://schemas.microsoft.com/office/drawing/2014/main" id="{4D7BE938-B099-4296-A108-E555AB332999}"/>
              </a:ext>
            </a:extLst>
          </p:cNvPr>
          <p:cNvSpPr/>
          <p:nvPr/>
        </p:nvSpPr>
        <p:spPr>
          <a:xfrm>
            <a:off x="846931" y="5108797"/>
            <a:ext cx="630648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1400" b="0" strike="noStrike" spc="-1">
                <a:solidFill>
                  <a:srgbClr val="001E33"/>
                </a:solidFill>
                <a:latin typeface="Arial"/>
                <a:ea typeface="Arial"/>
              </a:rPr>
              <a:t>Algoritmo LZ77 para la compresión de imágenes sin pérdida para la clasificación automática de la salud animal.</a:t>
            </a:r>
            <a:endParaRPr lang="es-CO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362;p5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265320" y="376920"/>
            <a:ext cx="5882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Complejidad del algoritmo de compresión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84640" y="4325400"/>
            <a:ext cx="5026320" cy="737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1400" b="0" strike="noStrike" spc="-1">
                <a:solidFill>
                  <a:srgbClr val="001E33"/>
                </a:solidFill>
                <a:latin typeface="Arial"/>
                <a:ea typeface="Arial"/>
              </a:rPr>
              <a:t>La complejidad del tiempo y la memoria del algoritmo de Interpolación Bilineal y el LZ77. N se refiere al número de pixeles de la imagen</a:t>
            </a:r>
            <a:endParaRPr lang="es-CO" sz="1400" b="0" strike="noStrike" spc="-1">
              <a:latin typeface="Arial"/>
            </a:endParaRPr>
          </a:p>
        </p:txBody>
      </p:sp>
      <p:graphicFrame>
        <p:nvGraphicFramePr>
          <p:cNvPr id="254" name="Table 11"/>
          <p:cNvGraphicFramePr/>
          <p:nvPr>
            <p:extLst>
              <p:ext uri="{D42A27DB-BD31-4B8C-83A1-F6EECF244321}">
                <p14:modId xmlns:p14="http://schemas.microsoft.com/office/powerpoint/2010/main" val="151758277"/>
              </p:ext>
            </p:extLst>
          </p:nvPr>
        </p:nvGraphicFramePr>
        <p:xfrm>
          <a:off x="547920" y="1956240"/>
          <a:ext cx="5075280" cy="2195640"/>
        </p:xfrm>
        <a:graphic>
          <a:graphicData uri="http://schemas.openxmlformats.org/drawingml/2006/table">
            <a:tbl>
              <a:tblPr/>
              <a:tblGrid>
                <a:gridCol w="183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76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ED7D31"/>
                          </a:solidFill>
                          <a:latin typeface="Arial"/>
                          <a:ea typeface="Arial"/>
                        </a:rPr>
                        <a:t>La complejidad del tiempo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FFC000"/>
                          </a:solidFill>
                          <a:latin typeface="Arial"/>
                          <a:ea typeface="Arial"/>
                        </a:rPr>
                        <a:t>Complejidad de la memoria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s-CO" sz="1800" b="0" strike="noStrike" spc="-1" noProof="0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Interpolación Bilineal</a:t>
                      </a:r>
                      <a:endParaRPr lang="es-CO" sz="1800" b="0" strike="noStrike" spc="-1" noProof="0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O(N*N)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s-CO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LZ77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O(N)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6" name="Google Shape;375;p5"/>
          <p:cNvPicPr/>
          <p:nvPr/>
        </p:nvPicPr>
        <p:blipFill>
          <a:blip r:embed="rId3"/>
          <a:stretch/>
        </p:blipFill>
        <p:spPr>
          <a:xfrm>
            <a:off x="6724440" y="1723320"/>
            <a:ext cx="4661280" cy="301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383;p9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265320" y="376920"/>
            <a:ext cx="54010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Consumo de tiempo y memoria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2249280" y="5117760"/>
            <a:ext cx="594144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s-CO" sz="2200" b="0" strike="noStrike" spc="-1">
                <a:solidFill>
                  <a:srgbClr val="001E33"/>
                </a:solidFill>
                <a:latin typeface="Arial"/>
                <a:ea typeface="Arial"/>
              </a:rPr>
              <a:t>Consumo de tiempo 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8229600" y="5117760"/>
            <a:ext cx="59414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Arial"/>
              </a:rPr>
              <a:t>Consumo de memoria</a:t>
            </a:r>
            <a:endParaRPr lang="es-CO" sz="2200" b="0" strike="noStrike" spc="-1">
              <a:latin typeface="Arial"/>
            </a:endParaRPr>
          </a:p>
        </p:txBody>
      </p:sp>
      <p:pic>
        <p:nvPicPr>
          <p:cNvPr id="268" name="Google Shape;391;p9"/>
          <p:cNvPicPr/>
          <p:nvPr/>
        </p:nvPicPr>
        <p:blipFill>
          <a:blip r:embed="rId3"/>
          <a:stretch/>
        </p:blipFill>
        <p:spPr>
          <a:xfrm>
            <a:off x="1648800" y="5105520"/>
            <a:ext cx="525600" cy="52560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392;p9"/>
          <p:cNvPicPr/>
          <p:nvPr/>
        </p:nvPicPr>
        <p:blipFill>
          <a:blip r:embed="rId4"/>
          <a:srcRect l="28216" t="24851" r="28718" b="25399"/>
          <a:stretch/>
        </p:blipFill>
        <p:spPr>
          <a:xfrm>
            <a:off x="7516800" y="5117760"/>
            <a:ext cx="710640" cy="54612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84B8035-39BD-4217-81EA-B6BDB398F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464992"/>
              </p:ext>
            </p:extLst>
          </p:nvPr>
        </p:nvGraphicFramePr>
        <p:xfrm>
          <a:off x="548280" y="1918440"/>
          <a:ext cx="5462161" cy="303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9869A1E0-7738-44B1-8C7D-D6B2CE322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802954"/>
              </p:ext>
            </p:extLst>
          </p:nvPr>
        </p:nvGraphicFramePr>
        <p:xfrm>
          <a:off x="6251281" y="2003040"/>
          <a:ext cx="5462161" cy="303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403;gadd317ae2b_0_201"/>
          <p:cNvPicPr/>
          <p:nvPr/>
        </p:nvPicPr>
        <p:blipFill>
          <a:blip r:embed="rId2"/>
          <a:stretch/>
        </p:blipFill>
        <p:spPr>
          <a:xfrm>
            <a:off x="-2880" y="0"/>
            <a:ext cx="12195000" cy="68547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265320" y="376920"/>
            <a:ext cx="5882400" cy="4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Arial"/>
              </a:rPr>
              <a:t>Tasa de compresión promedio</a:t>
            </a:r>
            <a:endParaRPr lang="es-CO" sz="2200" b="0" strike="noStrike" spc="-1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041840" y="4096800"/>
            <a:ext cx="3791520" cy="94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Tasa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compresión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promedio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ganado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br>
              <a:rPr dirty="0"/>
            </a:b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sano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y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ganado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enfermo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.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Esto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quiere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decir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que se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comprimer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aproximadamente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a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mitad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Arial"/>
              </a:rPr>
              <a:t>cualquier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Arial"/>
              </a:rPr>
              <a:t>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Arial"/>
              </a:rPr>
              <a:t>imagen</a:t>
            </a:r>
            <a:endParaRPr lang="es-CO" sz="1400" b="0" strike="noStrike" spc="-1" dirty="0">
              <a:latin typeface="Arial"/>
            </a:endParaRPr>
          </a:p>
        </p:txBody>
      </p:sp>
      <p:graphicFrame>
        <p:nvGraphicFramePr>
          <p:cNvPr id="286" name="Table 10"/>
          <p:cNvGraphicFramePr/>
          <p:nvPr>
            <p:extLst>
              <p:ext uri="{D42A27DB-BD31-4B8C-83A1-F6EECF244321}">
                <p14:modId xmlns:p14="http://schemas.microsoft.com/office/powerpoint/2010/main" val="2363011522"/>
              </p:ext>
            </p:extLst>
          </p:nvPr>
        </p:nvGraphicFramePr>
        <p:xfrm>
          <a:off x="1081440" y="1879920"/>
          <a:ext cx="3751920" cy="2159280"/>
        </p:xfrm>
        <a:graphic>
          <a:graphicData uri="http://schemas.openxmlformats.org/drawingml/2006/table">
            <a:tbl>
              <a:tblPr/>
              <a:tblGrid>
                <a:gridCol w="203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 marL="91080" marR="9108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1" strike="noStrike" spc="-1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Tasa de compresión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Ganado sano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2 : 1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El ganado enfermo</a:t>
                      </a:r>
                      <a:endParaRPr lang="es-CO" sz="1800" b="0" strike="noStrike" spc="-1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1E33"/>
                          </a:solidFill>
                          <a:latin typeface="Arial"/>
                          <a:ea typeface="Arial"/>
                        </a:rPr>
                        <a:t>2 : 1</a:t>
                      </a:r>
                      <a:endParaRPr lang="es-CO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9360">
                      <a:solidFill>
                        <a:srgbClr val="001E33"/>
                      </a:solidFill>
                    </a:lnL>
                    <a:lnR w="9360">
                      <a:solidFill>
                        <a:srgbClr val="001E33"/>
                      </a:solidFill>
                    </a:lnR>
                    <a:lnT w="9360">
                      <a:solidFill>
                        <a:srgbClr val="001E33"/>
                      </a:solidFill>
                    </a:lnT>
                    <a:lnB w="9360">
                      <a:solidFill>
                        <a:srgbClr val="001E33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Google Shape;415;gadd317ae2b_0_201"/>
          <p:cNvPicPr/>
          <p:nvPr/>
        </p:nvPicPr>
        <p:blipFill>
          <a:blip r:embed="rId3"/>
          <a:stretch/>
        </p:blipFill>
        <p:spPr>
          <a:xfrm>
            <a:off x="6388560" y="1596240"/>
            <a:ext cx="5290920" cy="351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367</Words>
  <Application>Microsoft Office PowerPoint</Application>
  <PresentationFormat>Panorámica</PresentationFormat>
  <Paragraphs>55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Symbol</vt:lpstr>
      <vt:lpstr>Wingdings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DeepL Translator</dc:creator>
  <dc:description/>
  <cp:lastModifiedBy>Carlos Alejandro Benitez Hoyos</cp:lastModifiedBy>
  <cp:revision>5</cp:revision>
  <dcterms:created xsi:type="dcterms:W3CDTF">2020-06-26T14:36:07Z</dcterms:created>
  <dcterms:modified xsi:type="dcterms:W3CDTF">2021-11-18T22:33:19Z</dcterms:modified>
  <dc:language>es-CO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